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erriweather-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erriweather-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t>Title</a:t>
            </a:r>
            <a:br>
              <a:rPr b="1" lang="en" sz="1300"/>
            </a:br>
            <a:r>
              <a:rPr b="1" lang="en" sz="1300"/>
              <a:t>Introduce teammates</a:t>
            </a:r>
            <a:endParaRPr b="1" sz="1300"/>
          </a:p>
          <a:p>
            <a:pPr indent="0" lvl="0" marL="0" rtl="0" algn="l">
              <a:spcBef>
                <a:spcPts val="0"/>
              </a:spcBef>
              <a:spcAft>
                <a:spcPts val="0"/>
              </a:spcAft>
              <a:buNone/>
            </a:pPr>
            <a:r>
              <a:t/>
            </a:r>
            <a:endParaRPr b="1"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74e1cefce4_0_64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74e1cefce4_0_6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74e1cefce4_0_6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74e1cefce4_0_6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74e1cefce4_0_6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74e1cefce4_0_6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74e1cefce4_0_6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74e1cefce4_0_6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74e1cefce4_0_6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74e1cefce4_0_6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74e1cefce4_0_6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74e1cefce4_0_6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74e1cefce4_0_6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74e1cefce4_0_6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97fda4e9fc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97fda4e9fc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74e1cefce4_0_6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74e1cefce4_0_6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97fda4e9f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97fda4e9f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74e1cefce4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74e1cefce4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74e1cefce4_0_6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174e1cefce4_0_6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just">
              <a:lnSpc>
                <a:spcPct val="115000"/>
              </a:lnSpc>
              <a:spcBef>
                <a:spcPts val="0"/>
              </a:spcBef>
              <a:spcAft>
                <a:spcPts val="0"/>
              </a:spcAft>
              <a:buNone/>
            </a:pPr>
            <a:r>
              <a:rPr lang="en" sz="1300">
                <a:solidFill>
                  <a:schemeClr val="dk1"/>
                </a:solidFill>
                <a:latin typeface="Times New Roman"/>
                <a:ea typeface="Times New Roman"/>
                <a:cs typeface="Times New Roman"/>
                <a:sym typeface="Times New Roman"/>
              </a:rPr>
              <a:t>Let’s talk about </a:t>
            </a:r>
            <a:r>
              <a:rPr b="1" lang="en" sz="1300">
                <a:solidFill>
                  <a:schemeClr val="dk1"/>
                </a:solidFill>
                <a:latin typeface="Times New Roman"/>
                <a:ea typeface="Times New Roman"/>
                <a:cs typeface="Times New Roman"/>
                <a:sym typeface="Times New Roman"/>
              </a:rPr>
              <a:t>Medium</a:t>
            </a:r>
            <a:r>
              <a:rPr lang="en" sz="1300">
                <a:solidFill>
                  <a:schemeClr val="dk1"/>
                </a:solidFill>
                <a:latin typeface="Times New Roman"/>
                <a:ea typeface="Times New Roman"/>
                <a:cs typeface="Times New Roman"/>
                <a:sym typeface="Times New Roman"/>
              </a:rPr>
              <a:t> first. </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Medium is a blogging site of</a:t>
            </a:r>
            <a:r>
              <a:rPr lang="en" sz="1300">
                <a:solidFill>
                  <a:schemeClr val="dk1"/>
                </a:solidFill>
                <a:latin typeface="Times New Roman"/>
                <a:ea typeface="Times New Roman"/>
                <a:cs typeface="Times New Roman"/>
                <a:sym typeface="Times New Roman"/>
              </a:rPr>
              <a:t> about 10 years old. </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User can write lengthy content on Medium and it’s great for writers and readers. We have used medium in our DB project.</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It’s easy, and fast</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And Users can share drafts before publishing</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It Can be used on any devices (laptop/ phone/ ipad)</a:t>
            </a:r>
            <a:endParaRPr sz="1300">
              <a:solidFill>
                <a:schemeClr val="dk1"/>
              </a:solidFill>
              <a:latin typeface="Times New Roman"/>
              <a:ea typeface="Times New Roman"/>
              <a:cs typeface="Times New Roman"/>
              <a:sym typeface="Times New Roman"/>
            </a:endParaRPr>
          </a:p>
          <a:p>
            <a:pPr indent="-311150" lvl="0" marL="457200" rtl="0" algn="just">
              <a:lnSpc>
                <a:spcPct val="115000"/>
              </a:lnSpc>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And it Supports multimedia contents</a:t>
            </a:r>
            <a:endParaRPr sz="13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just">
              <a:lnSpc>
                <a:spcPct val="115000"/>
              </a:lnSpc>
              <a:spcBef>
                <a:spcPts val="0"/>
              </a:spcBef>
              <a:spcAft>
                <a:spcPts val="0"/>
              </a:spcAft>
              <a:buNone/>
            </a:pPr>
            <a:r>
              <a:t/>
            </a:r>
            <a:endParaRPr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74e1cefce4_0_6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74e1cefce4_0_6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Medium wanted to improve it’s recommendation system for the users.</a:t>
            </a:r>
            <a:endParaRPr b="1" sz="1600"/>
          </a:p>
          <a:p>
            <a:pPr indent="0" lvl="0" marL="0" rtl="0" algn="l">
              <a:spcBef>
                <a:spcPts val="0"/>
              </a:spcBef>
              <a:spcAft>
                <a:spcPts val="0"/>
              </a:spcAft>
              <a:buNone/>
            </a:pPr>
            <a:r>
              <a:t/>
            </a:r>
            <a:endParaRPr sz="1300"/>
          </a:p>
          <a:p>
            <a:pPr indent="-323850" lvl="0" marL="4572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In this case study, We examined merits and demerits of each of the alternative databases like </a:t>
            </a:r>
            <a:r>
              <a:rPr b="1" lang="en" sz="1500">
                <a:solidFill>
                  <a:schemeClr val="dk1"/>
                </a:solidFill>
                <a:latin typeface="Times New Roman"/>
                <a:ea typeface="Times New Roman"/>
                <a:cs typeface="Times New Roman"/>
                <a:sym typeface="Times New Roman"/>
              </a:rPr>
              <a:t>AWS DynamoDB</a:t>
            </a:r>
            <a:r>
              <a:rPr lang="en" sz="1500">
                <a:solidFill>
                  <a:schemeClr val="dk1"/>
                </a:solidFill>
                <a:latin typeface="Times New Roman"/>
                <a:ea typeface="Times New Roman"/>
                <a:cs typeface="Times New Roman"/>
                <a:sym typeface="Times New Roman"/>
              </a:rPr>
              <a:t>, </a:t>
            </a:r>
            <a:r>
              <a:rPr b="1" lang="en" sz="1500">
                <a:solidFill>
                  <a:schemeClr val="dk1"/>
                </a:solidFill>
                <a:latin typeface="Times New Roman"/>
                <a:ea typeface="Times New Roman"/>
                <a:cs typeface="Times New Roman"/>
                <a:sym typeface="Times New Roman"/>
              </a:rPr>
              <a:t>MySQL</a:t>
            </a:r>
            <a:r>
              <a:rPr lang="en" sz="1500">
                <a:solidFill>
                  <a:schemeClr val="dk1"/>
                </a:solidFill>
                <a:latin typeface="Times New Roman"/>
                <a:ea typeface="Times New Roman"/>
                <a:cs typeface="Times New Roman"/>
                <a:sym typeface="Times New Roman"/>
              </a:rPr>
              <a:t>, and</a:t>
            </a:r>
            <a:r>
              <a:rPr b="1" lang="en" sz="1500">
                <a:solidFill>
                  <a:schemeClr val="dk1"/>
                </a:solidFill>
                <a:latin typeface="Times New Roman"/>
                <a:ea typeface="Times New Roman"/>
                <a:cs typeface="Times New Roman"/>
                <a:sym typeface="Times New Roman"/>
              </a:rPr>
              <a:t> Flock DB</a:t>
            </a:r>
            <a:r>
              <a:rPr lang="en" sz="1500">
                <a:solidFill>
                  <a:schemeClr val="dk1"/>
                </a:solidFill>
                <a:latin typeface="Times New Roman"/>
                <a:ea typeface="Times New Roman"/>
                <a:cs typeface="Times New Roman"/>
                <a:sym typeface="Times New Roman"/>
              </a:rPr>
              <a:t> that were taken as consideration. </a:t>
            </a:r>
            <a:endParaRPr sz="1500">
              <a:solidFill>
                <a:schemeClr val="dk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And how implementing solution made it easier for readers to discover relatable contents on their homepage </a:t>
            </a:r>
            <a:endParaRPr sz="1500">
              <a:solidFill>
                <a:schemeClr val="dk1"/>
              </a:solidFill>
              <a:latin typeface="Times New Roman"/>
              <a:ea typeface="Times New Roman"/>
              <a:cs typeface="Times New Roman"/>
              <a:sym typeface="Times New Roman"/>
            </a:endParaRPr>
          </a:p>
          <a:p>
            <a:pPr indent="-323850" lvl="0" marL="457200" rtl="0" algn="just">
              <a:lnSpc>
                <a:spcPct val="11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and how users are more likely stay on medium.com when they start exploring more articles.</a:t>
            </a:r>
            <a:endParaRPr sz="1500">
              <a:solidFill>
                <a:schemeClr val="dk1"/>
              </a:solidFill>
            </a:endParaRPr>
          </a:p>
          <a:p>
            <a:pPr indent="0" lvl="0" marL="0" rtl="0" algn="l">
              <a:spcBef>
                <a:spcPts val="0"/>
              </a:spcBef>
              <a:spcAft>
                <a:spcPts val="0"/>
              </a:spcAft>
              <a:buNone/>
            </a:pPr>
            <a:r>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74e1cefce4_0_6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74e1cefce4_0_6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Medium had studied multiple databases as They wanted to </a:t>
            </a:r>
            <a:r>
              <a:rPr lang="en" sz="1400"/>
              <a:t>implement</a:t>
            </a:r>
            <a:r>
              <a:rPr lang="en" sz="1400"/>
              <a:t> a social layer on top of their platform which would improve the recommendation system.</a:t>
            </a:r>
            <a:endParaRPr sz="1400"/>
          </a:p>
          <a:p>
            <a:pPr indent="0" lvl="0" marL="0" rtl="0" algn="l">
              <a:spcBef>
                <a:spcPts val="0"/>
              </a:spcBef>
              <a:spcAft>
                <a:spcPts val="0"/>
              </a:spcAft>
              <a:buNone/>
            </a:pPr>
            <a:r>
              <a:rPr lang="en" sz="1400">
                <a:solidFill>
                  <a:schemeClr val="dk1"/>
                </a:solidFill>
              </a:rPr>
              <a:t>So </a:t>
            </a:r>
            <a:r>
              <a:rPr lang="en" sz="1400">
                <a:solidFill>
                  <a:schemeClr val="dk1"/>
                </a:solidFill>
              </a:rPr>
              <a:t>these 4 databases were studied by medium.</a:t>
            </a:r>
            <a:endParaRPr sz="1400">
              <a:solidFill>
                <a:schemeClr val="dk1"/>
              </a:solidFill>
            </a:endParaRPr>
          </a:p>
          <a:p>
            <a:pPr indent="0" lvl="0" marL="0" rtl="0" algn="l">
              <a:spcBef>
                <a:spcPts val="0"/>
              </a:spcBef>
              <a:spcAft>
                <a:spcPts val="0"/>
              </a:spcAft>
              <a:buNone/>
            </a:pPr>
            <a:r>
              <a:rPr lang="en" sz="1400">
                <a:solidFill>
                  <a:schemeClr val="dk1"/>
                </a:solidFill>
              </a:rPr>
              <a:t>Amazon Dynamo </a:t>
            </a:r>
            <a:endParaRPr sz="1400">
              <a:solidFill>
                <a:schemeClr val="dk1"/>
              </a:solidFill>
            </a:endParaRPr>
          </a:p>
          <a:p>
            <a:pPr indent="0" lvl="0" marL="0" rtl="0" algn="l">
              <a:spcBef>
                <a:spcPts val="0"/>
              </a:spcBef>
              <a:spcAft>
                <a:spcPts val="0"/>
              </a:spcAft>
              <a:buNone/>
            </a:pPr>
            <a:r>
              <a:rPr lang="en" sz="1400">
                <a:solidFill>
                  <a:schemeClr val="dk1"/>
                </a:solidFill>
              </a:rPr>
              <a:t>MySQL</a:t>
            </a:r>
            <a:endParaRPr sz="1400">
              <a:solidFill>
                <a:schemeClr val="dk1"/>
              </a:solidFill>
            </a:endParaRPr>
          </a:p>
          <a:p>
            <a:pPr indent="0" lvl="0" marL="0" rtl="0" algn="l">
              <a:spcBef>
                <a:spcPts val="0"/>
              </a:spcBef>
              <a:spcAft>
                <a:spcPts val="0"/>
              </a:spcAft>
              <a:buNone/>
            </a:pPr>
            <a:r>
              <a:rPr lang="en" sz="1400">
                <a:solidFill>
                  <a:schemeClr val="dk1"/>
                </a:solidFill>
              </a:rPr>
              <a:t>FlockDB</a:t>
            </a:r>
            <a:endParaRPr sz="1400">
              <a:solidFill>
                <a:schemeClr val="dk1"/>
              </a:solidFill>
            </a:endParaRPr>
          </a:p>
          <a:p>
            <a:pPr indent="0" lvl="0" marL="0" rtl="0" algn="l">
              <a:spcBef>
                <a:spcPts val="0"/>
              </a:spcBef>
              <a:spcAft>
                <a:spcPts val="0"/>
              </a:spcAft>
              <a:buNone/>
            </a:pPr>
            <a:r>
              <a:rPr lang="en" sz="1400">
                <a:solidFill>
                  <a:schemeClr val="dk1"/>
                </a:solidFill>
              </a:rPr>
              <a:t>Neo4j</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74e1cefce4_0_6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74e1cefce4_0_6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a NoSQL database by amazon </a:t>
            </a:r>
            <a:endParaRPr/>
          </a:p>
          <a:p>
            <a:pPr indent="0" lvl="0" marL="0" rtl="0" algn="l">
              <a:spcBef>
                <a:spcPts val="0"/>
              </a:spcBef>
              <a:spcAft>
                <a:spcPts val="0"/>
              </a:spcAft>
              <a:buNone/>
            </a:pPr>
            <a:r>
              <a:rPr lang="en"/>
              <a:t>Medium has already been using DynamoDB to store user’s basic information like name, email, number etc</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key-value database is a type of nonrelational database that uses a simple key-value method to store data.</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74e1cefce4_0_6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74e1cefce4_0_6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just">
              <a:lnSpc>
                <a:spcPct val="115000"/>
              </a:lnSpc>
              <a:spcBef>
                <a:spcPts val="1200"/>
              </a:spcBef>
              <a:spcAft>
                <a:spcPts val="0"/>
              </a:spcAft>
              <a:buClr>
                <a:schemeClr val="dk1"/>
              </a:buClr>
              <a:buSzPts val="1400"/>
              <a:buFont typeface="Arial"/>
              <a:buChar char="-"/>
            </a:pPr>
            <a:r>
              <a:rPr b="1" lang="en" sz="1400">
                <a:solidFill>
                  <a:schemeClr val="dk1"/>
                </a:solidFill>
                <a:latin typeface="Times New Roman"/>
                <a:ea typeface="Times New Roman"/>
                <a:cs typeface="Times New Roman"/>
                <a:sym typeface="Times New Roman"/>
              </a:rPr>
              <a:t>Storage format:</a:t>
            </a:r>
            <a:r>
              <a:rPr lang="en" sz="1400">
                <a:solidFill>
                  <a:schemeClr val="dk1"/>
                </a:solidFill>
                <a:latin typeface="Times New Roman"/>
                <a:ea typeface="Times New Roman"/>
                <a:cs typeface="Times New Roman"/>
                <a:sym typeface="Times New Roman"/>
              </a:rPr>
              <a:t> Nodes represent entities and edges represent relationships in a graph database. Relational databases store data in tables with rows and columns and use "JOIN" to query quickly.</a:t>
            </a:r>
            <a:endParaRPr sz="14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400"/>
              <a:buFont typeface="Arial"/>
              <a:buChar char="-"/>
            </a:pPr>
            <a:r>
              <a:rPr b="1" lang="en" sz="1400">
                <a:solidFill>
                  <a:schemeClr val="dk1"/>
                </a:solidFill>
                <a:latin typeface="Times New Roman"/>
                <a:ea typeface="Times New Roman"/>
                <a:cs typeface="Times New Roman"/>
                <a:sym typeface="Times New Roman"/>
              </a:rPr>
              <a:t>Dataset Size:</a:t>
            </a:r>
            <a:r>
              <a:rPr lang="en" sz="1400">
                <a:solidFill>
                  <a:schemeClr val="dk1"/>
                </a:solidFill>
                <a:latin typeface="Times New Roman"/>
                <a:ea typeface="Times New Roman"/>
                <a:cs typeface="Times New Roman"/>
                <a:sym typeface="Times New Roman"/>
              </a:rPr>
              <a:t> Even for large datasets, graph databases are faster than relational databases.</a:t>
            </a:r>
            <a:endParaRPr sz="14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400"/>
              <a:buFont typeface="Arial"/>
              <a:buChar char="-"/>
            </a:pPr>
            <a:r>
              <a:rPr b="1" lang="en" sz="1400">
                <a:solidFill>
                  <a:schemeClr val="dk1"/>
                </a:solidFill>
                <a:latin typeface="Times New Roman"/>
                <a:ea typeface="Times New Roman"/>
                <a:cs typeface="Times New Roman"/>
                <a:sym typeface="Times New Roman"/>
              </a:rPr>
              <a:t>Index: </a:t>
            </a:r>
            <a:r>
              <a:rPr lang="en" sz="1400">
                <a:solidFill>
                  <a:schemeClr val="dk1"/>
                </a:solidFill>
                <a:latin typeface="Times New Roman"/>
                <a:ea typeface="Times New Roman"/>
                <a:cs typeface="Times New Roman"/>
                <a:sym typeface="Times New Roman"/>
              </a:rPr>
              <a:t>A graph database usually uses index-free adjacency, in which every node is connected to every other node, while relational databases use indexed pointers.</a:t>
            </a:r>
            <a:endParaRPr sz="14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400"/>
              <a:buFont typeface="Arial"/>
              <a:buChar char="-"/>
            </a:pPr>
            <a:r>
              <a:rPr b="1" lang="en" sz="1400">
                <a:solidFill>
                  <a:schemeClr val="dk1"/>
                </a:solidFill>
                <a:latin typeface="Times New Roman"/>
                <a:ea typeface="Times New Roman"/>
                <a:cs typeface="Times New Roman"/>
                <a:sym typeface="Times New Roman"/>
              </a:rPr>
              <a:t>Transactions:</a:t>
            </a:r>
            <a:r>
              <a:rPr lang="en" sz="1400">
                <a:solidFill>
                  <a:schemeClr val="dk1"/>
                </a:solidFill>
                <a:latin typeface="Times New Roman"/>
                <a:ea typeface="Times New Roman"/>
                <a:cs typeface="Times New Roman"/>
                <a:sym typeface="Times New Roman"/>
              </a:rPr>
              <a:t> Transactions in graph databases are typically not well supported, whereas accounting and transactions can be easily handled in relational databases.</a:t>
            </a:r>
            <a:endParaRPr sz="1400">
              <a:solidFill>
                <a:schemeClr val="dk1"/>
              </a:solidFill>
              <a:latin typeface="Times New Roman"/>
              <a:ea typeface="Times New Roman"/>
              <a:cs typeface="Times New Roman"/>
              <a:sym typeface="Times New Roman"/>
            </a:endParaRPr>
          </a:p>
          <a:p>
            <a:pPr indent="-317500" lvl="0" marL="457200" rtl="0" algn="just">
              <a:lnSpc>
                <a:spcPct val="115000"/>
              </a:lnSpc>
              <a:spcBef>
                <a:spcPts val="0"/>
              </a:spcBef>
              <a:spcAft>
                <a:spcPts val="0"/>
              </a:spcAft>
              <a:buClr>
                <a:schemeClr val="dk1"/>
              </a:buClr>
              <a:buSzPts val="1400"/>
              <a:buFont typeface="Arial"/>
              <a:buChar char="-"/>
            </a:pPr>
            <a:r>
              <a:rPr b="1" lang="en" sz="1400">
                <a:solidFill>
                  <a:schemeClr val="dk1"/>
                </a:solidFill>
                <a:latin typeface="Times New Roman"/>
                <a:ea typeface="Times New Roman"/>
                <a:cs typeface="Times New Roman"/>
                <a:sym typeface="Times New Roman"/>
              </a:rPr>
              <a:t>Processing Power: </a:t>
            </a:r>
            <a:r>
              <a:rPr lang="en" sz="1400">
                <a:solidFill>
                  <a:schemeClr val="dk1"/>
                </a:solidFill>
                <a:latin typeface="Times New Roman"/>
                <a:ea typeface="Times New Roman"/>
                <a:cs typeface="Times New Roman"/>
                <a:sym typeface="Times New Roman"/>
              </a:rPr>
              <a:t>Graph database needs more storage and processing power.</a:t>
            </a:r>
            <a:endParaRPr sz="1400">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sz="130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74e1cefce4_0_6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74e1cefce4_0_6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0"/>
              </a:spcAft>
              <a:buNone/>
            </a:pPr>
            <a:r>
              <a:rPr lang="en" sz="1500">
                <a:solidFill>
                  <a:schemeClr val="dk1"/>
                </a:solidFill>
                <a:latin typeface="Times New Roman"/>
                <a:ea typeface="Times New Roman"/>
                <a:cs typeface="Times New Roman"/>
                <a:sym typeface="Times New Roman"/>
              </a:rPr>
              <a:t>It was </a:t>
            </a:r>
            <a:r>
              <a:rPr lang="en" sz="1500">
                <a:solidFill>
                  <a:schemeClr val="dk1"/>
                </a:solidFill>
                <a:latin typeface="Times New Roman"/>
                <a:ea typeface="Times New Roman"/>
                <a:cs typeface="Times New Roman"/>
                <a:sym typeface="Times New Roman"/>
              </a:rPr>
              <a:t>Used by </a:t>
            </a:r>
            <a:r>
              <a:rPr b="1" lang="en" sz="1500">
                <a:solidFill>
                  <a:schemeClr val="dk1"/>
                </a:solidFill>
                <a:latin typeface="Times New Roman"/>
                <a:ea typeface="Times New Roman"/>
                <a:cs typeface="Times New Roman"/>
                <a:sym typeface="Times New Roman"/>
              </a:rPr>
              <a:t>Twitter and Blogger</a:t>
            </a:r>
            <a:r>
              <a:rPr lang="en" sz="1500">
                <a:solidFill>
                  <a:schemeClr val="dk1"/>
                </a:solidFill>
                <a:latin typeface="Times New Roman"/>
                <a:ea typeface="Times New Roman"/>
                <a:cs typeface="Times New Roman"/>
                <a:sym typeface="Times New Roman"/>
              </a:rPr>
              <a:t> initially, but organizations don’t prefer this Database because it’s </a:t>
            </a:r>
            <a:r>
              <a:rPr b="1" lang="en" sz="1500">
                <a:solidFill>
                  <a:schemeClr val="dk1"/>
                </a:solidFill>
                <a:latin typeface="Times New Roman"/>
                <a:ea typeface="Times New Roman"/>
                <a:cs typeface="Times New Roman"/>
                <a:sym typeface="Times New Roman"/>
              </a:rPr>
              <a:t>unstable</a:t>
            </a:r>
            <a:r>
              <a:rPr lang="en" sz="1500">
                <a:solidFill>
                  <a:schemeClr val="dk1"/>
                </a:solidFill>
                <a:latin typeface="Times New Roman"/>
                <a:ea typeface="Times New Roman"/>
                <a:cs typeface="Times New Roman"/>
                <a:sym typeface="Times New Roman"/>
              </a:rPr>
              <a:t> </a:t>
            </a:r>
            <a:endParaRPr sz="15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rPr lang="en" sz="1500">
                <a:solidFill>
                  <a:schemeClr val="dk1"/>
                </a:solidFill>
                <a:latin typeface="Times New Roman"/>
                <a:ea typeface="Times New Roman"/>
                <a:cs typeface="Times New Roman"/>
                <a:sym typeface="Times New Roman"/>
              </a:rPr>
              <a:t>but still twitter uses FlockDB for </a:t>
            </a:r>
            <a:r>
              <a:rPr b="1" lang="en" sz="1500">
                <a:solidFill>
                  <a:schemeClr val="dk1"/>
                </a:solidFill>
                <a:latin typeface="Times New Roman"/>
                <a:ea typeface="Times New Roman"/>
                <a:cs typeface="Times New Roman"/>
                <a:sym typeface="Times New Roman"/>
              </a:rPr>
              <a:t>some packages</a:t>
            </a:r>
            <a:endParaRPr b="1" sz="15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0"/>
              </a:spcAft>
              <a:buNone/>
            </a:pPr>
            <a:r>
              <a:t/>
            </a:r>
            <a:endParaRPr b="1" sz="1500">
              <a:solidFill>
                <a:schemeClr val="dk1"/>
              </a:solidFill>
              <a:latin typeface="Times New Roman"/>
              <a:ea typeface="Times New Roman"/>
              <a:cs typeface="Times New Roman"/>
              <a:sym typeface="Times New Roman"/>
            </a:endParaRPr>
          </a:p>
          <a:p>
            <a:pPr indent="0" lvl="0" marL="0" rtl="0" algn="just">
              <a:lnSpc>
                <a:spcPct val="115000"/>
              </a:lnSpc>
              <a:spcBef>
                <a:spcPts val="1200"/>
              </a:spcBef>
              <a:spcAft>
                <a:spcPts val="1200"/>
              </a:spcAft>
              <a:buNone/>
            </a:pPr>
            <a:r>
              <a:rPr b="1" lang="en" sz="1500">
                <a:solidFill>
                  <a:schemeClr val="dk1"/>
                </a:solidFill>
                <a:latin typeface="Times New Roman"/>
                <a:ea typeface="Times New Roman"/>
                <a:cs typeface="Times New Roman"/>
                <a:sym typeface="Times New Roman"/>
              </a:rPr>
              <a:t>Two tier model </a:t>
            </a:r>
            <a:r>
              <a:rPr lang="en" sz="1500">
                <a:solidFill>
                  <a:schemeClr val="dk1"/>
                </a:solidFill>
                <a:latin typeface="Times New Roman"/>
                <a:ea typeface="Times New Roman"/>
                <a:cs typeface="Times New Roman"/>
                <a:sym typeface="Times New Roman"/>
              </a:rPr>
              <a:t>means</a:t>
            </a:r>
            <a:r>
              <a:rPr b="1" lang="en" sz="1500">
                <a:solidFill>
                  <a:schemeClr val="dk1"/>
                </a:solidFill>
                <a:latin typeface="Times New Roman"/>
                <a:ea typeface="Times New Roman"/>
                <a:cs typeface="Times New Roman"/>
                <a:sym typeface="Times New Roman"/>
              </a:rPr>
              <a:t> </a:t>
            </a:r>
            <a:r>
              <a:rPr lang="en" sz="1500">
                <a:solidFill>
                  <a:schemeClr val="dk1"/>
                </a:solidFill>
                <a:latin typeface="Times New Roman"/>
                <a:ea typeface="Times New Roman"/>
                <a:cs typeface="Times New Roman"/>
                <a:sym typeface="Times New Roman"/>
              </a:rPr>
              <a:t>the</a:t>
            </a:r>
            <a:r>
              <a:rPr b="1" lang="en" sz="1500">
                <a:solidFill>
                  <a:schemeClr val="dk1"/>
                </a:solidFill>
                <a:latin typeface="Times New Roman"/>
                <a:ea typeface="Times New Roman"/>
                <a:cs typeface="Times New Roman"/>
                <a:sym typeface="Times New Roman"/>
              </a:rPr>
              <a:t> client is on the first tier. And database server and web application server reside on the second tier.</a:t>
            </a:r>
            <a:endParaRPr b="1" sz="15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74e1cefce4_0_6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74e1cefce4_0_6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Neo4j was completely new to medium so </a:t>
            </a:r>
            <a:r>
              <a:rPr lang="en" sz="1300"/>
              <a:t>they</a:t>
            </a:r>
            <a:r>
              <a:rPr lang="en" sz="1300"/>
              <a:t> had lots to explore.</a:t>
            </a:r>
            <a:endParaRPr sz="1300"/>
          </a:p>
          <a:p>
            <a:pPr indent="0" lvl="0" marL="0" rtl="0" algn="l">
              <a:spcBef>
                <a:spcPts val="0"/>
              </a:spcBef>
              <a:spcAft>
                <a:spcPts val="0"/>
              </a:spcAft>
              <a:buNone/>
            </a:pPr>
            <a:r>
              <a:rPr lang="en" sz="1300"/>
              <a:t>They shortlisted few pros and cons</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b="1" lang="en" sz="1300"/>
              <a:t>Now </a:t>
            </a:r>
            <a:r>
              <a:rPr b="1" lang="en" sz="1300"/>
              <a:t>my teammate Bhavana will take this ahead…</a:t>
            </a:r>
            <a:endParaRPr b="1"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6.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neo4j.com/users/medium/" TargetMode="External"/><Relationship Id="rId4" Type="http://schemas.openxmlformats.org/officeDocument/2006/relationships/hyperlink" Target="https://neo4j.com/blog/medium-uses-neo4j-2014/" TargetMode="External"/><Relationship Id="rId10" Type="http://schemas.openxmlformats.org/officeDocument/2006/relationships/image" Target="../media/image1.png"/><Relationship Id="rId9" Type="http://schemas.openxmlformats.org/officeDocument/2006/relationships/hyperlink" Target="https://blog.medium.com/a-better-medium-com-d468104ebb90" TargetMode="External"/><Relationship Id="rId5" Type="http://schemas.openxmlformats.org/officeDocument/2006/relationships/hyperlink" Target="https://www.youtube.com/watch?v=8hOI8DJ5i_k&amp;t=1666s" TargetMode="External"/><Relationship Id="rId6" Type="http://schemas.openxmlformats.org/officeDocument/2006/relationships/hyperlink" Target="https://medium.engineering/mediums-dynamodb-data-source-for-apache-spark-62c6599a6dfd" TargetMode="External"/><Relationship Id="rId7" Type="http://schemas.openxmlformats.org/officeDocument/2006/relationships/hyperlink" Target="https://medium.engineering/how-medium-goes-social-b7dbefa6d413" TargetMode="External"/><Relationship Id="rId8" Type="http://schemas.openxmlformats.org/officeDocument/2006/relationships/hyperlink" Target="https://www.nebula-graph.io/posts/graph-database-vs-relational-databa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2.png"/><Relationship Id="rId5"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7.png"/><Relationship Id="rId5"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i="1" lang="en" sz="2400">
                <a:solidFill>
                  <a:srgbClr val="000000"/>
                </a:solidFill>
                <a:latin typeface="Arial"/>
                <a:ea typeface="Arial"/>
                <a:cs typeface="Arial"/>
                <a:sym typeface="Arial"/>
              </a:rPr>
              <a:t>How Medium uses Graph Database for building a social graph and recommendations for personalized content experience</a:t>
            </a:r>
            <a:endParaRPr sz="2400">
              <a:latin typeface="Arial"/>
              <a:ea typeface="Arial"/>
              <a:cs typeface="Arial"/>
              <a:sym typeface="Arial"/>
            </a:endParaRPr>
          </a:p>
        </p:txBody>
      </p:sp>
      <p:sp>
        <p:nvSpPr>
          <p:cNvPr id="65" name="Google Shape;65;p13"/>
          <p:cNvSpPr txBox="1"/>
          <p:nvPr>
            <p:ph idx="1" type="subTitle"/>
          </p:nvPr>
        </p:nvSpPr>
        <p:spPr>
          <a:xfrm>
            <a:off x="6338525" y="4058275"/>
            <a:ext cx="2771700" cy="8808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en" sz="1000">
                <a:solidFill>
                  <a:schemeClr val="lt1"/>
                </a:solidFill>
              </a:rPr>
              <a:t>Presented by: </a:t>
            </a:r>
            <a:endParaRPr b="1" sz="1000">
              <a:solidFill>
                <a:schemeClr val="lt1"/>
              </a:solidFill>
            </a:endParaRPr>
          </a:p>
          <a:p>
            <a:pPr indent="0" lvl="0" marL="0" rtl="0" algn="l">
              <a:lnSpc>
                <a:spcPct val="80000"/>
              </a:lnSpc>
              <a:spcBef>
                <a:spcPts val="0"/>
              </a:spcBef>
              <a:spcAft>
                <a:spcPts val="0"/>
              </a:spcAft>
              <a:buNone/>
            </a:pPr>
            <a:r>
              <a:t/>
            </a:r>
            <a:endParaRPr b="1" sz="1000">
              <a:solidFill>
                <a:schemeClr val="lt1"/>
              </a:solidFill>
            </a:endParaRPr>
          </a:p>
          <a:p>
            <a:pPr indent="0" lvl="0" marL="0" rtl="0" algn="l">
              <a:lnSpc>
                <a:spcPct val="80000"/>
              </a:lnSpc>
              <a:spcBef>
                <a:spcPts val="0"/>
              </a:spcBef>
              <a:spcAft>
                <a:spcPts val="0"/>
              </a:spcAft>
              <a:buNone/>
            </a:pPr>
            <a:r>
              <a:rPr b="1" lang="en" sz="1000">
                <a:solidFill>
                  <a:schemeClr val="lt1"/>
                </a:solidFill>
              </a:rPr>
              <a:t>Maharsh Soni (016656770)</a:t>
            </a:r>
            <a:endParaRPr b="1" sz="1000">
              <a:solidFill>
                <a:schemeClr val="lt1"/>
              </a:solidFill>
            </a:endParaRPr>
          </a:p>
          <a:p>
            <a:pPr indent="0" lvl="0" marL="0" rtl="0" algn="l">
              <a:lnSpc>
                <a:spcPct val="80000"/>
              </a:lnSpc>
              <a:spcBef>
                <a:spcPts val="0"/>
              </a:spcBef>
              <a:spcAft>
                <a:spcPts val="0"/>
              </a:spcAft>
              <a:buNone/>
            </a:pPr>
            <a:r>
              <a:rPr b="1" lang="en" sz="1000">
                <a:solidFill>
                  <a:schemeClr val="lt1"/>
                </a:solidFill>
              </a:rPr>
              <a:t>Bhavana Prasad Kote (016044899)</a:t>
            </a:r>
            <a:endParaRPr b="1" sz="1000">
              <a:solidFill>
                <a:schemeClr val="lt1"/>
              </a:solidFill>
            </a:endParaRPr>
          </a:p>
          <a:p>
            <a:pPr indent="0" lvl="0" marL="0" rtl="0" algn="l">
              <a:lnSpc>
                <a:spcPct val="80000"/>
              </a:lnSpc>
              <a:spcBef>
                <a:spcPts val="0"/>
              </a:spcBef>
              <a:spcAft>
                <a:spcPts val="0"/>
              </a:spcAft>
              <a:buNone/>
            </a:pPr>
            <a:r>
              <a:rPr b="1" lang="en" sz="1000">
                <a:solidFill>
                  <a:schemeClr val="lt1"/>
                </a:solidFill>
              </a:rPr>
              <a:t>Rashmi Shree Veeraiah (016099395)</a:t>
            </a:r>
            <a:endParaRPr b="1" sz="1000">
              <a:solidFill>
                <a:schemeClr val="lt1"/>
              </a:solidFill>
            </a:endParaRPr>
          </a:p>
          <a:p>
            <a:pPr indent="0" lvl="0" marL="0" rtl="0" algn="l">
              <a:lnSpc>
                <a:spcPct val="80000"/>
              </a:lnSpc>
              <a:spcBef>
                <a:spcPts val="0"/>
              </a:spcBef>
              <a:spcAft>
                <a:spcPts val="0"/>
              </a:spcAft>
              <a:buNone/>
            </a:pPr>
            <a:r>
              <a:rPr b="1" lang="en" sz="1000">
                <a:solidFill>
                  <a:schemeClr val="lt1"/>
                </a:solidFill>
              </a:rPr>
              <a:t>Sachin Kumar Srinivasa Murthy (016594773)</a:t>
            </a:r>
            <a:endParaRPr b="1" sz="1000">
              <a:solidFill>
                <a:schemeClr val="lt1"/>
              </a:solidFill>
            </a:endParaRPr>
          </a:p>
          <a:p>
            <a:pPr indent="0" lvl="0" marL="0" rtl="0" algn="l">
              <a:lnSpc>
                <a:spcPct val="80000"/>
              </a:lnSpc>
              <a:spcBef>
                <a:spcPts val="0"/>
              </a:spcBef>
              <a:spcAft>
                <a:spcPts val="0"/>
              </a:spcAft>
              <a:buNone/>
            </a:pPr>
            <a:r>
              <a:t/>
            </a:r>
            <a:endParaRPr b="1" sz="1000">
              <a:solidFill>
                <a:schemeClr val="lt1"/>
              </a:solidFill>
            </a:endParaRPr>
          </a:p>
        </p:txBody>
      </p:sp>
      <p:pic>
        <p:nvPicPr>
          <p:cNvPr id="66" name="Google Shape;66;p13"/>
          <p:cNvPicPr preferRelativeResize="0"/>
          <p:nvPr/>
        </p:nvPicPr>
        <p:blipFill rotWithShape="1">
          <a:blip r:embed="rId3">
            <a:alphaModFix/>
          </a:blip>
          <a:srcRect b="0" l="3599" r="68255" t="0"/>
          <a:stretch/>
        </p:blipFill>
        <p:spPr>
          <a:xfrm>
            <a:off x="311700" y="1878550"/>
            <a:ext cx="999398" cy="880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000"/>
              <a:t>Neo4j Graph Database</a:t>
            </a:r>
            <a:endParaRPr sz="2000"/>
          </a:p>
        </p:txBody>
      </p:sp>
      <p:sp>
        <p:nvSpPr>
          <p:cNvPr id="134" name="Google Shape;134;p22"/>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Medium’s goal was to build a recommendation system that provides suggestions to users on stories, users etc for personalized content experience.</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rPr lang="en">
                <a:solidFill>
                  <a:srgbClr val="000000"/>
                </a:solidFill>
                <a:latin typeface="Times New Roman"/>
                <a:ea typeface="Times New Roman"/>
                <a:cs typeface="Times New Roman"/>
                <a:sym typeface="Times New Roman"/>
              </a:rPr>
              <a:t>Medium chose Neo4j for the graph database to store social data that aids in building a recommendation system using graphs.</a:t>
            </a:r>
            <a:endParaRPr>
              <a:solidFill>
                <a:srgbClr val="000000"/>
              </a:solidFill>
              <a:latin typeface="Times New Roman"/>
              <a:ea typeface="Times New Roman"/>
              <a:cs typeface="Times New Roman"/>
              <a:sym typeface="Times New Roman"/>
            </a:endParaRPr>
          </a:p>
          <a:p>
            <a:pPr indent="0" lvl="0" marL="0" rtl="0" algn="l">
              <a:spcBef>
                <a:spcPts val="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just">
              <a:spcBef>
                <a:spcPts val="0"/>
              </a:spcBef>
              <a:spcAft>
                <a:spcPts val="0"/>
              </a:spcAft>
              <a:buNone/>
            </a:pPr>
            <a:r>
              <a:rPr lang="en">
                <a:solidFill>
                  <a:srgbClr val="000000"/>
                </a:solidFill>
                <a:latin typeface="Times New Roman"/>
                <a:ea typeface="Times New Roman"/>
                <a:cs typeface="Times New Roman"/>
                <a:sym typeface="Times New Roman"/>
              </a:rPr>
              <a:t>Graph database makes it simpler for queries and traversal  compared to complex joins.</a:t>
            </a:r>
            <a:endParaRPr>
              <a:solidFill>
                <a:schemeClr val="dk1"/>
              </a:solidFill>
              <a:latin typeface="Times New Roman"/>
              <a:ea typeface="Times New Roman"/>
              <a:cs typeface="Times New Roman"/>
              <a:sym typeface="Times New Roman"/>
            </a:endParaRPr>
          </a:p>
        </p:txBody>
      </p:sp>
      <p:pic>
        <p:nvPicPr>
          <p:cNvPr id="135" name="Google Shape;135;p22"/>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25" y="500925"/>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00">
                <a:solidFill>
                  <a:srgbClr val="36C7C7"/>
                </a:solidFill>
              </a:rPr>
              <a:t>USER</a:t>
            </a:r>
            <a:endParaRPr sz="2300">
              <a:solidFill>
                <a:srgbClr val="36C7C7"/>
              </a:solidFill>
            </a:endParaRPr>
          </a:p>
          <a:p>
            <a:pPr indent="0" lvl="0" marL="0" rtl="0" algn="l">
              <a:spcBef>
                <a:spcPts val="0"/>
              </a:spcBef>
              <a:spcAft>
                <a:spcPts val="0"/>
              </a:spcAft>
              <a:buNone/>
            </a:pPr>
            <a:r>
              <a:rPr lang="en" sz="2300">
                <a:solidFill>
                  <a:srgbClr val="E65D11"/>
                </a:solidFill>
              </a:rPr>
              <a:t>POST</a:t>
            </a:r>
            <a:endParaRPr sz="2300">
              <a:solidFill>
                <a:srgbClr val="E65D11"/>
              </a:solidFill>
            </a:endParaRPr>
          </a:p>
          <a:p>
            <a:pPr indent="0" lvl="0" marL="0" rtl="0" algn="l">
              <a:spcBef>
                <a:spcPts val="0"/>
              </a:spcBef>
              <a:spcAft>
                <a:spcPts val="0"/>
              </a:spcAft>
              <a:buNone/>
            </a:pPr>
            <a:r>
              <a:rPr lang="en" sz="2300">
                <a:solidFill>
                  <a:srgbClr val="674EA7"/>
                </a:solidFill>
              </a:rPr>
              <a:t>COLLECTION</a:t>
            </a:r>
            <a:endParaRPr sz="2300">
              <a:solidFill>
                <a:srgbClr val="674EA7"/>
              </a:solidFill>
            </a:endParaRPr>
          </a:p>
          <a:p>
            <a:pPr indent="0" lvl="0" marL="0" rtl="0" algn="l">
              <a:spcBef>
                <a:spcPts val="0"/>
              </a:spcBef>
              <a:spcAft>
                <a:spcPts val="0"/>
              </a:spcAft>
              <a:buNone/>
            </a:pPr>
            <a:r>
              <a:t/>
            </a:r>
            <a:endParaRPr sz="2300">
              <a:solidFill>
                <a:srgbClr val="674EA7"/>
              </a:solidFill>
            </a:endParaRPr>
          </a:p>
          <a:p>
            <a:pPr indent="0" lvl="0" marL="0" rtl="0" algn="l">
              <a:spcBef>
                <a:spcPts val="0"/>
              </a:spcBef>
              <a:spcAft>
                <a:spcPts val="0"/>
              </a:spcAft>
              <a:buNone/>
            </a:pPr>
            <a:r>
              <a:t/>
            </a:r>
            <a:endParaRPr sz="2300">
              <a:solidFill>
                <a:srgbClr val="FFFFFF"/>
              </a:solidFill>
            </a:endParaRPr>
          </a:p>
          <a:p>
            <a:pPr indent="0" lvl="0" marL="0" rtl="0" algn="l">
              <a:spcBef>
                <a:spcPts val="0"/>
              </a:spcBef>
              <a:spcAft>
                <a:spcPts val="0"/>
              </a:spcAft>
              <a:buNone/>
            </a:pPr>
            <a:r>
              <a:rPr lang="en" sz="2300">
                <a:solidFill>
                  <a:srgbClr val="FFFFFF"/>
                </a:solidFill>
              </a:rPr>
              <a:t>Published</a:t>
            </a:r>
            <a:endParaRPr sz="2300">
              <a:solidFill>
                <a:srgbClr val="FFFFFF"/>
              </a:solidFill>
            </a:endParaRPr>
          </a:p>
          <a:p>
            <a:pPr indent="0" lvl="0" marL="0" rtl="0" algn="l">
              <a:spcBef>
                <a:spcPts val="0"/>
              </a:spcBef>
              <a:spcAft>
                <a:spcPts val="0"/>
              </a:spcAft>
              <a:buNone/>
            </a:pPr>
            <a:r>
              <a:rPr lang="en" sz="2300">
                <a:solidFill>
                  <a:srgbClr val="FFFFFF"/>
                </a:solidFill>
              </a:rPr>
              <a:t>Followed</a:t>
            </a:r>
            <a:endParaRPr sz="2300">
              <a:solidFill>
                <a:srgbClr val="FFFFFF"/>
              </a:solidFill>
            </a:endParaRPr>
          </a:p>
          <a:p>
            <a:pPr indent="0" lvl="0" marL="0" rtl="0" algn="l">
              <a:spcBef>
                <a:spcPts val="0"/>
              </a:spcBef>
              <a:spcAft>
                <a:spcPts val="0"/>
              </a:spcAft>
              <a:buNone/>
            </a:pPr>
            <a:r>
              <a:rPr lang="en" sz="2300">
                <a:solidFill>
                  <a:srgbClr val="FFFFFF"/>
                </a:solidFill>
              </a:rPr>
              <a:t>Recommended</a:t>
            </a:r>
            <a:endParaRPr sz="2300">
              <a:solidFill>
                <a:srgbClr val="FFFFFF"/>
              </a:solidFill>
            </a:endParaRPr>
          </a:p>
          <a:p>
            <a:pPr indent="0" lvl="0" marL="0" rtl="0" algn="l">
              <a:spcBef>
                <a:spcPts val="0"/>
              </a:spcBef>
              <a:spcAft>
                <a:spcPts val="0"/>
              </a:spcAft>
              <a:buNone/>
            </a:pPr>
            <a:r>
              <a:rPr lang="en" sz="2300">
                <a:solidFill>
                  <a:srgbClr val="FFFFFF"/>
                </a:solidFill>
              </a:rPr>
              <a:t>Edited</a:t>
            </a:r>
            <a:endParaRPr sz="2300">
              <a:solidFill>
                <a:srgbClr val="FFFFFF"/>
              </a:solidFill>
            </a:endParaRPr>
          </a:p>
        </p:txBody>
      </p:sp>
      <p:sp>
        <p:nvSpPr>
          <p:cNvPr id="141" name="Google Shape;141;p23"/>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2" name="Google Shape;142;p23"/>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143" name="Google Shape;143;p23"/>
          <p:cNvPicPr preferRelativeResize="0"/>
          <p:nvPr/>
        </p:nvPicPr>
        <p:blipFill>
          <a:blip r:embed="rId4">
            <a:alphaModFix/>
          </a:blip>
          <a:stretch>
            <a:fillRect/>
          </a:stretch>
        </p:blipFill>
        <p:spPr>
          <a:xfrm>
            <a:off x="4572000" y="549375"/>
            <a:ext cx="4239075" cy="41650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311725" y="500925"/>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sz="2577"/>
          </a:p>
          <a:p>
            <a:pPr indent="0" lvl="0" marL="0" rtl="0" algn="l">
              <a:spcBef>
                <a:spcPts val="0"/>
              </a:spcBef>
              <a:spcAft>
                <a:spcPts val="0"/>
              </a:spcAft>
              <a:buNone/>
            </a:pPr>
            <a:r>
              <a:rPr lang="en" sz="2577"/>
              <a:t>Followers who recommended a story</a:t>
            </a:r>
            <a:endParaRPr sz="2577"/>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2577"/>
              <a:t>Top recommended story</a:t>
            </a:r>
            <a:endParaRPr sz="2577"/>
          </a:p>
        </p:txBody>
      </p:sp>
      <p:sp>
        <p:nvSpPr>
          <p:cNvPr id="149" name="Google Shape;149;p2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0" name="Google Shape;150;p24"/>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151" name="Google Shape;151;p24"/>
          <p:cNvPicPr preferRelativeResize="0"/>
          <p:nvPr/>
        </p:nvPicPr>
        <p:blipFill rotWithShape="1">
          <a:blip r:embed="rId4">
            <a:alphaModFix/>
          </a:blip>
          <a:srcRect b="0" l="0" r="0" t="9280"/>
          <a:stretch/>
        </p:blipFill>
        <p:spPr>
          <a:xfrm>
            <a:off x="4644675" y="500925"/>
            <a:ext cx="4166400" cy="2129200"/>
          </a:xfrm>
          <a:prstGeom prst="rect">
            <a:avLst/>
          </a:prstGeom>
          <a:noFill/>
          <a:ln>
            <a:noFill/>
          </a:ln>
        </p:spPr>
      </p:pic>
      <p:pic>
        <p:nvPicPr>
          <p:cNvPr id="152" name="Google Shape;152;p24"/>
          <p:cNvPicPr preferRelativeResize="0"/>
          <p:nvPr/>
        </p:nvPicPr>
        <p:blipFill rotWithShape="1">
          <a:blip r:embed="rId5">
            <a:alphaModFix/>
          </a:blip>
          <a:srcRect b="0" l="9714" r="0" t="0"/>
          <a:stretch/>
        </p:blipFill>
        <p:spPr>
          <a:xfrm>
            <a:off x="4644675" y="2679300"/>
            <a:ext cx="4166400" cy="2072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ARCHITECTURE DIAGRAM OF SOCIAL SERVICE</a:t>
            </a:r>
            <a:endParaRPr/>
          </a:p>
        </p:txBody>
      </p:sp>
      <p:sp>
        <p:nvSpPr>
          <p:cNvPr id="158" name="Google Shape;158;p2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Medium’s Service Architecture is responsible for everything that happens on the platform, from actions to features. </a:t>
            </a:r>
            <a:endParaRPr b="1"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GoSocial</a:t>
            </a:r>
            <a:r>
              <a:rPr b="1" lang="en" sz="12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service uses two sources DynamoDB and Neo4j to fetch the user details and relationships between the nodes for Medium to provide recommendations for personalized content. </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For GoSocial to talk to Neo4j, HaProxy is used. It looks at the requests sent by GoSocial and redirects the read requests to slave and write requests to master on Neo4j.</a:t>
            </a:r>
            <a:endParaRPr>
              <a:latin typeface="Times New Roman"/>
              <a:ea typeface="Times New Roman"/>
              <a:cs typeface="Times New Roman"/>
              <a:sym typeface="Times New Roman"/>
            </a:endParaRPr>
          </a:p>
        </p:txBody>
      </p:sp>
      <p:pic>
        <p:nvPicPr>
          <p:cNvPr id="159" name="Google Shape;159;p25"/>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160" name="Google Shape;160;p25"/>
          <p:cNvPicPr preferRelativeResize="0"/>
          <p:nvPr/>
        </p:nvPicPr>
        <p:blipFill rotWithShape="1">
          <a:blip r:embed="rId4">
            <a:alphaModFix/>
          </a:blip>
          <a:srcRect b="0" l="0" r="0" t="19218"/>
          <a:stretch/>
        </p:blipFill>
        <p:spPr>
          <a:xfrm>
            <a:off x="4325138" y="3009825"/>
            <a:ext cx="4818874" cy="207735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LOGS AGGREGATION /INDEXING</a:t>
            </a:r>
            <a:endParaRPr/>
          </a:p>
        </p:txBody>
      </p:sp>
      <p:pic>
        <p:nvPicPr>
          <p:cNvPr id="166" name="Google Shape;166;p26"/>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167" name="Google Shape;167;p26"/>
          <p:cNvPicPr preferRelativeResize="0"/>
          <p:nvPr/>
        </p:nvPicPr>
        <p:blipFill rotWithShape="1">
          <a:blip r:embed="rId4">
            <a:alphaModFix/>
          </a:blip>
          <a:srcRect b="3724" l="961" r="1922" t="4984"/>
          <a:stretch/>
        </p:blipFill>
        <p:spPr>
          <a:xfrm>
            <a:off x="4684700" y="850138"/>
            <a:ext cx="3919150" cy="1280525"/>
          </a:xfrm>
          <a:prstGeom prst="rect">
            <a:avLst/>
          </a:prstGeom>
          <a:noFill/>
          <a:ln>
            <a:noFill/>
          </a:ln>
        </p:spPr>
      </p:pic>
      <p:sp>
        <p:nvSpPr>
          <p:cNvPr id="168" name="Google Shape;168;p26"/>
          <p:cNvSpPr txBox="1"/>
          <p:nvPr/>
        </p:nvSpPr>
        <p:spPr>
          <a:xfrm>
            <a:off x="4692150" y="2698700"/>
            <a:ext cx="4165500" cy="14622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Logstash ingests, processes, and transfers the data to one centralized location.</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ingested data is indexed, analyzed, and searched using ElasticSearch.</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Finally the analysis findings are visualized by Kibana.</a:t>
            </a:r>
            <a:endParaRPr sz="1200">
              <a:latin typeface="Times New Roman"/>
              <a:ea typeface="Times New Roman"/>
              <a:cs typeface="Times New Roman"/>
              <a:sym typeface="Times New Roman"/>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BACKUPS</a:t>
            </a:r>
            <a:endParaRPr/>
          </a:p>
        </p:txBody>
      </p:sp>
      <p:pic>
        <p:nvPicPr>
          <p:cNvPr id="174" name="Google Shape;174;p27"/>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175" name="Google Shape;175;p27"/>
          <p:cNvPicPr preferRelativeResize="0"/>
          <p:nvPr/>
        </p:nvPicPr>
        <p:blipFill rotWithShape="1">
          <a:blip r:embed="rId4">
            <a:alphaModFix/>
          </a:blip>
          <a:srcRect b="20378" l="6246" r="13464" t="16569"/>
          <a:stretch/>
        </p:blipFill>
        <p:spPr>
          <a:xfrm>
            <a:off x="4729200" y="566475"/>
            <a:ext cx="3664000" cy="2154368"/>
          </a:xfrm>
          <a:prstGeom prst="rect">
            <a:avLst/>
          </a:prstGeom>
          <a:noFill/>
          <a:ln>
            <a:noFill/>
          </a:ln>
        </p:spPr>
      </p:pic>
      <p:sp>
        <p:nvSpPr>
          <p:cNvPr id="176" name="Google Shape;176;p27"/>
          <p:cNvSpPr txBox="1"/>
          <p:nvPr/>
        </p:nvSpPr>
        <p:spPr>
          <a:xfrm>
            <a:off x="4428875" y="3009825"/>
            <a:ext cx="4551000" cy="1218900"/>
          </a:xfrm>
          <a:prstGeom prst="rect">
            <a:avLst/>
          </a:prstGeom>
          <a:noFill/>
          <a:ln>
            <a:noFill/>
          </a:ln>
        </p:spPr>
        <p:txBody>
          <a:bodyPr anchorCtr="0" anchor="t" bIns="91425" lIns="91425" spcFirstLastPara="1" rIns="91425" wrap="square" tIns="91425">
            <a:spAutoFit/>
          </a:bodyPr>
          <a:lstStyle/>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Neo4j provides backup and restoration of both online and offline databases through Neo4j command line.</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Medium takes advantage of the neo4j-provided backup script. They utilize a Jenkins job to trigger it.</a:t>
            </a:r>
            <a:endParaRPr sz="1200">
              <a:latin typeface="Times New Roman"/>
              <a:ea typeface="Times New Roman"/>
              <a:cs typeface="Times New Roman"/>
              <a:sym typeface="Times New Roman"/>
            </a:endParaRPr>
          </a:p>
          <a:p>
            <a:pPr indent="-304800" lvl="0" marL="457200" rtl="0" algn="just">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The backup is then stored in Amazon S3. </a:t>
            </a:r>
            <a:endParaRPr sz="12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KEY LEARNINGS</a:t>
            </a:r>
            <a:endParaRPr/>
          </a:p>
        </p:txBody>
      </p:sp>
      <p:sp>
        <p:nvSpPr>
          <p:cNvPr id="182" name="Google Shape;182;p28"/>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Determining the database based on our use case is one of the most crucial decisions because switching to another database at a later phase is an expensive and risky task.</a:t>
            </a:r>
            <a:endParaRPr sz="12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Other than analytics and recommendation system, how Neo4j is also used for performance monitoring.</a:t>
            </a:r>
            <a:endParaRPr sz="12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New feature we learnt - Neo4j provides backup and restore support for online and offline databases.</a:t>
            </a:r>
            <a:endParaRPr sz="1200">
              <a:solidFill>
                <a:srgbClr val="000000"/>
              </a:solidFill>
              <a:latin typeface="Times New Roman"/>
              <a:ea typeface="Times New Roman"/>
              <a:cs typeface="Times New Roman"/>
              <a:sym typeface="Times New Roman"/>
            </a:endParaRPr>
          </a:p>
          <a:p>
            <a:pPr indent="0" lvl="0" marL="45720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Importance of backing up databases and types of backups.</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83" name="Google Shape;183;p28"/>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9"/>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a:t>
            </a:r>
            <a:endParaRPr/>
          </a:p>
        </p:txBody>
      </p:sp>
      <p:pic>
        <p:nvPicPr>
          <p:cNvPr id="189" name="Google Shape;189;p29"/>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190" name="Google Shape;190;p29"/>
          <p:cNvPicPr preferRelativeResize="0"/>
          <p:nvPr/>
        </p:nvPicPr>
        <p:blipFill>
          <a:blip r:embed="rId4">
            <a:alphaModFix/>
          </a:blip>
          <a:stretch>
            <a:fillRect/>
          </a:stretch>
        </p:blipFill>
        <p:spPr>
          <a:xfrm>
            <a:off x="5115013" y="500925"/>
            <a:ext cx="3225725" cy="1828875"/>
          </a:xfrm>
          <a:prstGeom prst="rect">
            <a:avLst/>
          </a:prstGeom>
          <a:noFill/>
          <a:ln>
            <a:noFill/>
          </a:ln>
        </p:spPr>
      </p:pic>
      <p:pic>
        <p:nvPicPr>
          <p:cNvPr id="191" name="Google Shape;191;p29"/>
          <p:cNvPicPr preferRelativeResize="0"/>
          <p:nvPr/>
        </p:nvPicPr>
        <p:blipFill>
          <a:blip r:embed="rId5">
            <a:alphaModFix/>
          </a:blip>
          <a:stretch>
            <a:fillRect/>
          </a:stretch>
        </p:blipFill>
        <p:spPr>
          <a:xfrm>
            <a:off x="5115025" y="2635650"/>
            <a:ext cx="3225725" cy="1828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REFERENCES</a:t>
            </a:r>
            <a:endParaRPr/>
          </a:p>
        </p:txBody>
      </p:sp>
      <p:sp>
        <p:nvSpPr>
          <p:cNvPr id="197" name="Google Shape;197;p30"/>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457200" rtl="0" algn="just">
              <a:spcBef>
                <a:spcPts val="0"/>
              </a:spcBef>
              <a:spcAft>
                <a:spcPts val="0"/>
              </a:spcAft>
              <a:buNone/>
            </a:pPr>
            <a:r>
              <a:t/>
            </a:r>
            <a:endParaRPr/>
          </a:p>
          <a:p>
            <a:pPr indent="-304800" lvl="0" marL="457200" rtl="0" algn="just">
              <a:spcBef>
                <a:spcPts val="0"/>
              </a:spcBef>
              <a:spcAft>
                <a:spcPts val="0"/>
              </a:spcAft>
              <a:buClr>
                <a:srgbClr val="000000"/>
              </a:buClr>
              <a:buSzPts val="1200"/>
              <a:buFont typeface="Times New Roman"/>
              <a:buChar char="●"/>
            </a:pPr>
            <a:r>
              <a:rPr lang="en" sz="1200" u="sng">
                <a:solidFill>
                  <a:srgbClr val="1155CC"/>
                </a:solidFill>
                <a:latin typeface="Times New Roman"/>
                <a:ea typeface="Times New Roman"/>
                <a:cs typeface="Times New Roman"/>
                <a:sym typeface="Times New Roman"/>
                <a:hlinkClick r:id="rId3">
                  <a:extLst>
                    <a:ext uri="{A12FA001-AC4F-418D-AE19-62706E023703}">
                      <ahyp:hlinkClr val="tx"/>
                    </a:ext>
                  </a:extLst>
                </a:hlinkClick>
              </a:rPr>
              <a:t>https://neo4j.com/users/medium/</a:t>
            </a:r>
            <a:endParaRPr/>
          </a:p>
          <a:p>
            <a:pPr indent="-304800" lvl="0" marL="457200" rtl="0" algn="just">
              <a:spcBef>
                <a:spcPts val="0"/>
              </a:spcBef>
              <a:spcAft>
                <a:spcPts val="0"/>
              </a:spcAft>
              <a:buClr>
                <a:srgbClr val="000000"/>
              </a:buClr>
              <a:buSzPts val="1200"/>
              <a:buFont typeface="Times New Roman"/>
              <a:buChar char="●"/>
            </a:pPr>
            <a:r>
              <a:rPr lang="en" sz="1200" u="sng">
                <a:solidFill>
                  <a:srgbClr val="1155CC"/>
                </a:solidFill>
                <a:latin typeface="Times New Roman"/>
                <a:ea typeface="Times New Roman"/>
                <a:cs typeface="Times New Roman"/>
                <a:sym typeface="Times New Roman"/>
                <a:hlinkClick r:id="rId4">
                  <a:extLst>
                    <a:ext uri="{A12FA001-AC4F-418D-AE19-62706E023703}">
                      <ahyp:hlinkClr val="tx"/>
                    </a:ext>
                  </a:extLst>
                </a:hlinkClick>
              </a:rPr>
              <a:t>https://neo4j.com/blog/medium-uses-neo4j-2014/</a:t>
            </a:r>
            <a:r>
              <a:rPr lang="en"/>
              <a:t> </a:t>
            </a:r>
            <a:endParaRPr/>
          </a:p>
          <a:p>
            <a:pPr indent="-304800" lvl="0" marL="457200" rtl="0" algn="just">
              <a:spcBef>
                <a:spcPts val="0"/>
              </a:spcBef>
              <a:spcAft>
                <a:spcPts val="0"/>
              </a:spcAft>
              <a:buClr>
                <a:srgbClr val="000000"/>
              </a:buClr>
              <a:buSzPts val="1200"/>
              <a:buFont typeface="Times New Roman"/>
              <a:buChar char="●"/>
            </a:pPr>
            <a:r>
              <a:rPr lang="en" sz="1200" u="sng">
                <a:solidFill>
                  <a:srgbClr val="1155CC"/>
                </a:solidFill>
                <a:latin typeface="Times New Roman"/>
                <a:ea typeface="Times New Roman"/>
                <a:cs typeface="Times New Roman"/>
                <a:sym typeface="Times New Roman"/>
                <a:hlinkClick r:id="rId5">
                  <a:extLst>
                    <a:ext uri="{A12FA001-AC4F-418D-AE19-62706E023703}">
                      <ahyp:hlinkClr val="tx"/>
                    </a:ext>
                  </a:extLst>
                </a:hlinkClick>
              </a:rPr>
              <a:t>https://www.youtube.com/watch?v=8hOI8DJ5i_k&amp;t=1666s</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u="sng">
                <a:solidFill>
                  <a:srgbClr val="1155CC"/>
                </a:solidFill>
                <a:latin typeface="Times New Roman"/>
                <a:ea typeface="Times New Roman"/>
                <a:cs typeface="Times New Roman"/>
                <a:sym typeface="Times New Roman"/>
                <a:hlinkClick r:id="rId6">
                  <a:extLst>
                    <a:ext uri="{A12FA001-AC4F-418D-AE19-62706E023703}">
                      <ahyp:hlinkClr val="tx"/>
                    </a:ext>
                  </a:extLst>
                </a:hlinkClick>
              </a:rPr>
              <a:t>https://medium.engineering/mediums-dynamodb-data-source-for-apache-spark-62c6599a6dfd</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u="sng">
                <a:solidFill>
                  <a:srgbClr val="1155CC"/>
                </a:solidFill>
                <a:latin typeface="Times New Roman"/>
                <a:ea typeface="Times New Roman"/>
                <a:cs typeface="Times New Roman"/>
                <a:sym typeface="Times New Roman"/>
                <a:hlinkClick r:id="rId7">
                  <a:extLst>
                    <a:ext uri="{A12FA001-AC4F-418D-AE19-62706E023703}">
                      <ahyp:hlinkClr val="tx"/>
                    </a:ext>
                  </a:extLst>
                </a:hlinkClick>
              </a:rPr>
              <a:t>https://medium.engineering/how-medium-goes-social-b7dbefa6d413</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u="sng">
                <a:solidFill>
                  <a:srgbClr val="1155CC"/>
                </a:solidFill>
                <a:latin typeface="Times New Roman"/>
                <a:ea typeface="Times New Roman"/>
                <a:cs typeface="Times New Roman"/>
                <a:sym typeface="Times New Roman"/>
                <a:hlinkClick r:id="rId8">
                  <a:extLst>
                    <a:ext uri="{A12FA001-AC4F-418D-AE19-62706E023703}">
                      <ahyp:hlinkClr val="tx"/>
                    </a:ext>
                  </a:extLst>
                </a:hlinkClick>
              </a:rPr>
              <a:t>https://www.nebula-graph.io/posts/graph-database-vs-relational-database</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u="sng">
                <a:solidFill>
                  <a:srgbClr val="1155CC"/>
                </a:solidFill>
                <a:latin typeface="Times New Roman"/>
                <a:ea typeface="Times New Roman"/>
                <a:cs typeface="Times New Roman"/>
                <a:sym typeface="Times New Roman"/>
                <a:hlinkClick r:id="rId9">
                  <a:extLst>
                    <a:ext uri="{A12FA001-AC4F-418D-AE19-62706E023703}">
                      <ahyp:hlinkClr val="tx"/>
                    </a:ext>
                  </a:extLst>
                </a:hlinkClick>
              </a:rPr>
              <a:t>https://blog.medium.com/a-better-medium-com-d468104ebb90</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198" name="Google Shape;198;p30"/>
          <p:cNvPicPr preferRelativeResize="0"/>
          <p:nvPr/>
        </p:nvPicPr>
        <p:blipFill rotWithShape="1">
          <a:blip r:embed="rId10">
            <a:alphaModFix/>
          </a:blip>
          <a:srcRect b="0" l="3599" r="68255" t="0"/>
          <a:stretch/>
        </p:blipFill>
        <p:spPr>
          <a:xfrm>
            <a:off x="8393200" y="0"/>
            <a:ext cx="750802" cy="66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 &amp; A</a:t>
            </a:r>
            <a:endParaRPr/>
          </a:p>
        </p:txBody>
      </p:sp>
      <p:sp>
        <p:nvSpPr>
          <p:cNvPr id="204" name="Google Shape;204;p31"/>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457200" rtl="0" algn="just">
              <a:spcBef>
                <a:spcPts val="0"/>
              </a:spcBef>
              <a:spcAft>
                <a:spcPts val="0"/>
              </a:spcAft>
              <a:buNone/>
            </a:pPr>
            <a:r>
              <a:t/>
            </a:r>
            <a:endParaRPr/>
          </a:p>
          <a:p>
            <a:pPr indent="0" lvl="0" marL="0" rtl="0" algn="l">
              <a:spcBef>
                <a:spcPts val="0"/>
              </a:spcBef>
              <a:spcAft>
                <a:spcPts val="0"/>
              </a:spcAft>
              <a:buNone/>
            </a:pPr>
            <a:r>
              <a:rPr lang="en"/>
              <a:t>                       </a:t>
            </a:r>
            <a:r>
              <a:rPr lang="en">
                <a:solidFill>
                  <a:srgbClr val="000000"/>
                </a:solidFill>
              </a:rPr>
              <a:t>   </a:t>
            </a:r>
            <a:r>
              <a:rPr b="1" lang="en" sz="3000">
                <a:solidFill>
                  <a:srgbClr val="000000"/>
                </a:solidFill>
              </a:rPr>
              <a:t>Thank You</a:t>
            </a:r>
            <a:endParaRPr b="1" sz="3000">
              <a:solidFill>
                <a:srgbClr val="000000"/>
              </a:solidFill>
            </a:endParaRPr>
          </a:p>
          <a:p>
            <a:pPr indent="0" lvl="0" marL="45720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205" name="Google Shape;205;p31"/>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CONTENTS</a:t>
            </a:r>
            <a:endParaRPr/>
          </a:p>
        </p:txBody>
      </p:sp>
      <p:sp>
        <p:nvSpPr>
          <p:cNvPr id="72" name="Google Shape;72;p14"/>
          <p:cNvSpPr txBox="1"/>
          <p:nvPr>
            <p:ph idx="1" type="body"/>
          </p:nvPr>
        </p:nvSpPr>
        <p:spPr>
          <a:xfrm>
            <a:off x="4625875" y="522450"/>
            <a:ext cx="4166400" cy="4098600"/>
          </a:xfrm>
          <a:prstGeom prst="rect">
            <a:avLst/>
          </a:prstGeom>
        </p:spPr>
        <p:txBody>
          <a:bodyPr anchorCtr="0" anchor="t" bIns="91425" lIns="91425" spcFirstLastPara="1" rIns="91425" wrap="square" tIns="91425">
            <a:normAutofit/>
          </a:bodyPr>
          <a:lstStyle/>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Medium</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Problem statement</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Data store selection </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Solution</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Social service architecture</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Logs Aggregation/indexing</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Backups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Key Learnings</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Result</a:t>
            </a:r>
            <a:endParaRPr sz="1400">
              <a:solidFill>
                <a:srgbClr val="000000"/>
              </a:solidFill>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 sz="1400">
                <a:solidFill>
                  <a:srgbClr val="000000"/>
                </a:solidFill>
                <a:latin typeface="Arial"/>
                <a:ea typeface="Arial"/>
                <a:cs typeface="Arial"/>
                <a:sym typeface="Arial"/>
              </a:rPr>
              <a:t>References </a:t>
            </a:r>
            <a:endParaRPr sz="1400">
              <a:solidFill>
                <a:srgbClr val="000000"/>
              </a:solidFill>
              <a:latin typeface="Arial"/>
              <a:ea typeface="Arial"/>
              <a:cs typeface="Arial"/>
              <a:sym typeface="Arial"/>
            </a:endParaRPr>
          </a:p>
          <a:p>
            <a:pPr indent="0" lvl="0" marL="0" rtl="0" algn="l">
              <a:spcBef>
                <a:spcPts val="0"/>
              </a:spcBef>
              <a:spcAft>
                <a:spcPts val="0"/>
              </a:spcAft>
              <a:buNone/>
            </a:pPr>
            <a:r>
              <a:t/>
            </a:r>
            <a:endParaRPr sz="1400">
              <a:solidFill>
                <a:srgbClr val="000000"/>
              </a:solidFill>
              <a:latin typeface="Arial"/>
              <a:ea typeface="Arial"/>
              <a:cs typeface="Arial"/>
              <a:sym typeface="Arial"/>
            </a:endParaRPr>
          </a:p>
        </p:txBody>
      </p:sp>
      <p:pic>
        <p:nvPicPr>
          <p:cNvPr id="73" name="Google Shape;73;p14"/>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MEDIUM.COM</a:t>
            </a:r>
            <a:endParaRPr/>
          </a:p>
          <a:p>
            <a:pPr indent="0" lvl="0" marL="0" rtl="0" algn="l">
              <a:lnSpc>
                <a:spcPct val="115000"/>
              </a:lnSpc>
              <a:spcBef>
                <a:spcPts val="0"/>
              </a:spcBef>
              <a:spcAft>
                <a:spcPts val="0"/>
              </a:spcAft>
              <a:buNone/>
            </a:pPr>
            <a:r>
              <a:t/>
            </a:r>
            <a:endParaRPr/>
          </a:p>
        </p:txBody>
      </p:sp>
      <p:sp>
        <p:nvSpPr>
          <p:cNvPr id="79" name="Google Shape;79;p1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09739" lvl="0" marL="457200" rtl="0" algn="l">
              <a:spcBef>
                <a:spcPts val="0"/>
              </a:spcBef>
              <a:spcAft>
                <a:spcPts val="0"/>
              </a:spcAft>
              <a:buClr>
                <a:schemeClr val="dk1"/>
              </a:buClr>
              <a:buSzPts val="1278"/>
              <a:buFont typeface="Merriweather"/>
              <a:buChar char="●"/>
            </a:pPr>
            <a:r>
              <a:rPr b="1" lang="en" sz="1277">
                <a:solidFill>
                  <a:schemeClr val="dk1"/>
                </a:solidFill>
                <a:latin typeface="Merriweather"/>
                <a:ea typeface="Merriweather"/>
                <a:cs typeface="Merriweather"/>
                <a:sym typeface="Merriweather"/>
              </a:rPr>
              <a:t>Follow, share, and recommend</a:t>
            </a:r>
            <a:endParaRPr b="1" sz="1277">
              <a:solidFill>
                <a:schemeClr val="dk1"/>
              </a:solidFill>
              <a:latin typeface="Merriweather"/>
              <a:ea typeface="Merriweather"/>
              <a:cs typeface="Merriweather"/>
              <a:sym typeface="Merriweather"/>
            </a:endParaRPr>
          </a:p>
          <a:p>
            <a:pPr indent="-309739" lvl="0" marL="457200" rtl="0" algn="l">
              <a:spcBef>
                <a:spcPts val="0"/>
              </a:spcBef>
              <a:spcAft>
                <a:spcPts val="0"/>
              </a:spcAft>
              <a:buClr>
                <a:schemeClr val="dk1"/>
              </a:buClr>
              <a:buSzPts val="1278"/>
              <a:buFont typeface="Merriweather"/>
              <a:buChar char="●"/>
            </a:pPr>
            <a:r>
              <a:rPr b="1" lang="en" sz="1277">
                <a:solidFill>
                  <a:schemeClr val="dk1"/>
                </a:solidFill>
                <a:latin typeface="Merriweather"/>
                <a:ea typeface="Merriweather"/>
                <a:cs typeface="Merriweather"/>
                <a:sym typeface="Merriweather"/>
              </a:rPr>
              <a:t>Personalized story feed</a:t>
            </a:r>
            <a:endParaRPr b="1" sz="1277">
              <a:solidFill>
                <a:schemeClr val="dk1"/>
              </a:solidFill>
              <a:latin typeface="Merriweather"/>
              <a:ea typeface="Merriweather"/>
              <a:cs typeface="Merriweather"/>
              <a:sym typeface="Merriweather"/>
            </a:endParaRPr>
          </a:p>
          <a:p>
            <a:pPr indent="-309739" lvl="0" marL="457200" rtl="0" algn="l">
              <a:spcBef>
                <a:spcPts val="0"/>
              </a:spcBef>
              <a:spcAft>
                <a:spcPts val="0"/>
              </a:spcAft>
              <a:buClr>
                <a:schemeClr val="dk1"/>
              </a:buClr>
              <a:buSzPts val="1278"/>
              <a:buFont typeface="Merriweather"/>
              <a:buChar char="●"/>
            </a:pPr>
            <a:r>
              <a:rPr b="1" lang="en" sz="1277">
                <a:solidFill>
                  <a:schemeClr val="dk1"/>
                </a:solidFill>
                <a:latin typeface="Merriweather"/>
                <a:ea typeface="Merriweather"/>
                <a:cs typeface="Merriweather"/>
                <a:sym typeface="Merriweather"/>
              </a:rPr>
              <a:t>Customized daily emails &amp; notifications.</a:t>
            </a:r>
            <a:endParaRPr sz="1200">
              <a:solidFill>
                <a:schemeClr val="dk1"/>
              </a:solidFill>
              <a:latin typeface="Times New Roman"/>
              <a:ea typeface="Times New Roman"/>
              <a:cs typeface="Times New Roman"/>
              <a:sym typeface="Times New Roman"/>
            </a:endParaRPr>
          </a:p>
        </p:txBody>
      </p:sp>
      <p:pic>
        <p:nvPicPr>
          <p:cNvPr id="80" name="Google Shape;80;p15"/>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81" name="Google Shape;81;p15"/>
          <p:cNvPicPr preferRelativeResize="0"/>
          <p:nvPr/>
        </p:nvPicPr>
        <p:blipFill>
          <a:blip r:embed="rId4">
            <a:alphaModFix/>
          </a:blip>
          <a:stretch>
            <a:fillRect/>
          </a:stretch>
        </p:blipFill>
        <p:spPr>
          <a:xfrm>
            <a:off x="980850" y="1439950"/>
            <a:ext cx="7182300" cy="3598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4686700" y="909500"/>
            <a:ext cx="37065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b="1" lang="en" sz="1500">
                <a:solidFill>
                  <a:schemeClr val="dk1"/>
                </a:solidFill>
              </a:rPr>
              <a:t>Improvise personalized content experience for users on medium </a:t>
            </a:r>
            <a:endParaRPr b="1" sz="1500">
              <a:solidFill>
                <a:schemeClr val="dk1"/>
              </a:solidFill>
            </a:endParaRPr>
          </a:p>
        </p:txBody>
      </p:sp>
      <p:pic>
        <p:nvPicPr>
          <p:cNvPr id="87" name="Google Shape;87;p16"/>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sp>
        <p:nvSpPr>
          <p:cNvPr id="88" name="Google Shape;88;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 STATEMENT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STORE SELECTION PROCESS</a:t>
            </a:r>
            <a:endParaRPr/>
          </a:p>
        </p:txBody>
      </p:sp>
      <p:sp>
        <p:nvSpPr>
          <p:cNvPr id="94" name="Google Shape;94;p1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Medium had gone through a thorough data selection process to implement a social layer on top of the platform. </a:t>
            </a:r>
            <a:endParaRPr sz="1200">
              <a:solidFill>
                <a:srgbClr val="000000"/>
              </a:solidFill>
              <a:latin typeface="Times New Roman"/>
              <a:ea typeface="Times New Roman"/>
              <a:cs typeface="Times New Roman"/>
              <a:sym typeface="Times New Roman"/>
            </a:endParaRPr>
          </a:p>
          <a:p>
            <a:pPr indent="0" lvl="0" marL="0" rtl="0" algn="just">
              <a:spcBef>
                <a:spcPts val="0"/>
              </a:spcBef>
              <a:spcAft>
                <a:spcPts val="0"/>
              </a:spcAft>
              <a:buNone/>
            </a:pPr>
            <a:r>
              <a:t/>
            </a:r>
            <a:endParaRPr sz="1200">
              <a:solidFill>
                <a:srgbClr val="000000"/>
              </a:solidFill>
              <a:latin typeface="Times New Roman"/>
              <a:ea typeface="Times New Roman"/>
              <a:cs typeface="Times New Roman"/>
              <a:sym typeface="Times New Roman"/>
            </a:endParaRPr>
          </a:p>
          <a:p>
            <a:pPr indent="-304800" lvl="0" marL="457200" rtl="0" algn="just">
              <a:spcBef>
                <a:spcPts val="0"/>
              </a:spcBef>
              <a:spcAft>
                <a:spcPts val="0"/>
              </a:spcAft>
              <a:buClr>
                <a:srgbClr val="000000"/>
              </a:buClr>
              <a:buSzPts val="1200"/>
              <a:buFont typeface="Times New Roman"/>
              <a:buChar char="●"/>
            </a:pPr>
            <a:r>
              <a:rPr lang="en" sz="1200">
                <a:solidFill>
                  <a:srgbClr val="000000"/>
                </a:solidFill>
                <a:latin typeface="Times New Roman"/>
                <a:ea typeface="Times New Roman"/>
                <a:cs typeface="Times New Roman"/>
                <a:sym typeface="Times New Roman"/>
              </a:rPr>
              <a:t>In Order</a:t>
            </a:r>
            <a:r>
              <a:rPr lang="en" sz="1200">
                <a:solidFill>
                  <a:srgbClr val="000000"/>
                </a:solidFill>
                <a:latin typeface="Times New Roman"/>
                <a:ea typeface="Times New Roman"/>
                <a:cs typeface="Times New Roman"/>
                <a:sym typeface="Times New Roman"/>
              </a:rPr>
              <a:t> to implement a recommendation system to provide users a personalized content, below are the comparisons of different databases along with pros and cons evaluated with the set of requirements for problem statement made by Medium.</a:t>
            </a:r>
            <a:endParaRPr sz="1200">
              <a:solidFill>
                <a:srgbClr val="000000"/>
              </a:solidFill>
              <a:latin typeface="Times New Roman"/>
              <a:ea typeface="Times New Roman"/>
              <a:cs typeface="Times New Roman"/>
              <a:sym typeface="Times New Roman"/>
            </a:endParaRPr>
          </a:p>
          <a:p>
            <a:pPr indent="0" lvl="0" marL="0" rtl="0" algn="l">
              <a:spcBef>
                <a:spcPts val="0"/>
              </a:spcBef>
              <a:spcAft>
                <a:spcPts val="1200"/>
              </a:spcAft>
              <a:buNone/>
            </a:pPr>
            <a:r>
              <a:t/>
            </a:r>
            <a:endParaRPr/>
          </a:p>
        </p:txBody>
      </p:sp>
      <p:pic>
        <p:nvPicPr>
          <p:cNvPr id="95" name="Google Shape;95;p17"/>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96" name="Google Shape;96;p17"/>
          <p:cNvPicPr preferRelativeResize="0"/>
          <p:nvPr/>
        </p:nvPicPr>
        <p:blipFill>
          <a:blip r:embed="rId4">
            <a:alphaModFix/>
          </a:blip>
          <a:stretch>
            <a:fillRect/>
          </a:stretch>
        </p:blipFill>
        <p:spPr>
          <a:xfrm>
            <a:off x="1022838" y="2692400"/>
            <a:ext cx="7098324" cy="2149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900"/>
              <a:t>DynamoDB</a:t>
            </a:r>
            <a:endParaRPr sz="2900"/>
          </a:p>
          <a:p>
            <a:pPr indent="0" lvl="0" marL="0" rtl="0" algn="l">
              <a:spcBef>
                <a:spcPts val="0"/>
              </a:spcBef>
              <a:spcAft>
                <a:spcPts val="0"/>
              </a:spcAft>
              <a:buNone/>
            </a:pPr>
            <a:r>
              <a:t/>
            </a:r>
            <a:endParaRPr sz="2900"/>
          </a:p>
          <a:p>
            <a:pPr indent="0" lvl="0" marL="0" rtl="0" algn="just">
              <a:lnSpc>
                <a:spcPct val="115000"/>
              </a:lnSpc>
              <a:spcBef>
                <a:spcPts val="0"/>
              </a:spcBef>
              <a:spcAft>
                <a:spcPts val="0"/>
              </a:spcAft>
              <a:buNone/>
            </a:pPr>
            <a:r>
              <a:rPr lang="en" sz="1300">
                <a:latin typeface="Times New Roman"/>
                <a:ea typeface="Times New Roman"/>
                <a:cs typeface="Times New Roman"/>
                <a:sym typeface="Times New Roman"/>
              </a:rPr>
              <a:t>A fully managed NoSQL database service provided by Amazon that stores data in Key-Value pairs. Medium uses DynamoDB to store all the user information.</a:t>
            </a:r>
            <a:endParaRPr sz="2900"/>
          </a:p>
        </p:txBody>
      </p:sp>
      <p:pic>
        <p:nvPicPr>
          <p:cNvPr id="102" name="Google Shape;102;p18"/>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103" name="Google Shape;103;p18"/>
          <p:cNvPicPr preferRelativeResize="0"/>
          <p:nvPr/>
        </p:nvPicPr>
        <p:blipFill rotWithShape="1">
          <a:blip r:embed="rId4">
            <a:alphaModFix/>
          </a:blip>
          <a:srcRect b="0" l="0" r="48812" t="0"/>
          <a:stretch/>
        </p:blipFill>
        <p:spPr>
          <a:xfrm>
            <a:off x="4572000" y="295375"/>
            <a:ext cx="2541051" cy="2179075"/>
          </a:xfrm>
          <a:prstGeom prst="rect">
            <a:avLst/>
          </a:prstGeom>
          <a:noFill/>
          <a:ln>
            <a:noFill/>
          </a:ln>
        </p:spPr>
      </p:pic>
      <p:pic>
        <p:nvPicPr>
          <p:cNvPr id="104" name="Google Shape;104;p18"/>
          <p:cNvPicPr preferRelativeResize="0"/>
          <p:nvPr/>
        </p:nvPicPr>
        <p:blipFill rotWithShape="1">
          <a:blip r:embed="rId4">
            <a:alphaModFix/>
          </a:blip>
          <a:srcRect b="0" l="49361" r="0" t="0"/>
          <a:stretch/>
        </p:blipFill>
        <p:spPr>
          <a:xfrm>
            <a:off x="6264850" y="2623475"/>
            <a:ext cx="2454077" cy="21273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t>MySQ</a:t>
            </a:r>
            <a:r>
              <a:rPr lang="en" sz="2720"/>
              <a:t>L</a:t>
            </a:r>
            <a:endParaRPr sz="2720"/>
          </a:p>
          <a:p>
            <a:pPr indent="0" lvl="0" marL="0" rtl="0" algn="just">
              <a:lnSpc>
                <a:spcPct val="115000"/>
              </a:lnSpc>
              <a:spcBef>
                <a:spcPts val="1200"/>
              </a:spcBef>
              <a:spcAft>
                <a:spcPts val="0"/>
              </a:spcAft>
              <a:buSzPts val="990"/>
              <a:buNone/>
            </a:pPr>
            <a:r>
              <a:rPr lang="en" sz="1280">
                <a:latin typeface="Times New Roman"/>
                <a:ea typeface="Times New Roman"/>
                <a:cs typeface="Times New Roman"/>
                <a:sym typeface="Times New Roman"/>
              </a:rPr>
              <a:t>The idea of implementing a graph database on top of a relational database did not work for Medium because graph databases and relational databases have major differences like-</a:t>
            </a:r>
            <a:endParaRPr sz="1280">
              <a:latin typeface="Times New Roman"/>
              <a:ea typeface="Times New Roman"/>
              <a:cs typeface="Times New Roman"/>
              <a:sym typeface="Times New Roman"/>
            </a:endParaRPr>
          </a:p>
          <a:p>
            <a:pPr indent="-309880" lvl="0" marL="457200" rtl="0" algn="just">
              <a:lnSpc>
                <a:spcPct val="115000"/>
              </a:lnSpc>
              <a:spcBef>
                <a:spcPts val="1200"/>
              </a:spcBef>
              <a:spcAft>
                <a:spcPts val="0"/>
              </a:spcAft>
              <a:buSzPts val="1280"/>
              <a:buFont typeface="Arial"/>
              <a:buChar char="-"/>
            </a:pPr>
            <a:r>
              <a:rPr b="1" lang="en" sz="1280">
                <a:latin typeface="Times New Roman"/>
                <a:ea typeface="Times New Roman"/>
                <a:cs typeface="Times New Roman"/>
                <a:sym typeface="Times New Roman"/>
              </a:rPr>
              <a:t>Storage format</a:t>
            </a:r>
            <a:endParaRPr b="1" sz="1280">
              <a:latin typeface="Times New Roman"/>
              <a:ea typeface="Times New Roman"/>
              <a:cs typeface="Times New Roman"/>
              <a:sym typeface="Times New Roman"/>
            </a:endParaRPr>
          </a:p>
          <a:p>
            <a:pPr indent="-309880" lvl="0" marL="457200" rtl="0" algn="just">
              <a:lnSpc>
                <a:spcPct val="115000"/>
              </a:lnSpc>
              <a:spcBef>
                <a:spcPts val="0"/>
              </a:spcBef>
              <a:spcAft>
                <a:spcPts val="0"/>
              </a:spcAft>
              <a:buSzPts val="1280"/>
              <a:buFont typeface="Arial"/>
              <a:buChar char="-"/>
            </a:pPr>
            <a:r>
              <a:rPr b="1" lang="en" sz="1280">
                <a:latin typeface="Times New Roman"/>
                <a:ea typeface="Times New Roman"/>
                <a:cs typeface="Times New Roman"/>
                <a:sym typeface="Times New Roman"/>
              </a:rPr>
              <a:t>Dataset Size</a:t>
            </a:r>
            <a:endParaRPr b="1" sz="1280">
              <a:latin typeface="Times New Roman"/>
              <a:ea typeface="Times New Roman"/>
              <a:cs typeface="Times New Roman"/>
              <a:sym typeface="Times New Roman"/>
            </a:endParaRPr>
          </a:p>
          <a:p>
            <a:pPr indent="-309880" lvl="0" marL="457200" rtl="0" algn="just">
              <a:lnSpc>
                <a:spcPct val="115000"/>
              </a:lnSpc>
              <a:spcBef>
                <a:spcPts val="0"/>
              </a:spcBef>
              <a:spcAft>
                <a:spcPts val="0"/>
              </a:spcAft>
              <a:buSzPts val="1280"/>
              <a:buFont typeface="Arial"/>
              <a:buChar char="-"/>
            </a:pPr>
            <a:r>
              <a:rPr b="1" lang="en" sz="1280">
                <a:latin typeface="Times New Roman"/>
                <a:ea typeface="Times New Roman"/>
                <a:cs typeface="Times New Roman"/>
                <a:sym typeface="Times New Roman"/>
              </a:rPr>
              <a:t>Index</a:t>
            </a:r>
            <a:endParaRPr b="1" sz="1280">
              <a:latin typeface="Times New Roman"/>
              <a:ea typeface="Times New Roman"/>
              <a:cs typeface="Times New Roman"/>
              <a:sym typeface="Times New Roman"/>
            </a:endParaRPr>
          </a:p>
          <a:p>
            <a:pPr indent="-309880" lvl="0" marL="457200" rtl="0" algn="just">
              <a:lnSpc>
                <a:spcPct val="115000"/>
              </a:lnSpc>
              <a:spcBef>
                <a:spcPts val="0"/>
              </a:spcBef>
              <a:spcAft>
                <a:spcPts val="0"/>
              </a:spcAft>
              <a:buSzPts val="1280"/>
              <a:buFont typeface="Arial"/>
              <a:buChar char="-"/>
            </a:pPr>
            <a:r>
              <a:rPr b="1" lang="en" sz="1280">
                <a:latin typeface="Times New Roman"/>
                <a:ea typeface="Times New Roman"/>
                <a:cs typeface="Times New Roman"/>
                <a:sym typeface="Times New Roman"/>
              </a:rPr>
              <a:t>Transactions</a:t>
            </a:r>
            <a:endParaRPr b="1" sz="1280">
              <a:latin typeface="Times New Roman"/>
              <a:ea typeface="Times New Roman"/>
              <a:cs typeface="Times New Roman"/>
              <a:sym typeface="Times New Roman"/>
            </a:endParaRPr>
          </a:p>
          <a:p>
            <a:pPr indent="-309880" lvl="0" marL="457200" rtl="0" algn="just">
              <a:lnSpc>
                <a:spcPct val="115000"/>
              </a:lnSpc>
              <a:spcBef>
                <a:spcPts val="0"/>
              </a:spcBef>
              <a:spcAft>
                <a:spcPts val="0"/>
              </a:spcAft>
              <a:buSzPts val="1280"/>
              <a:buFont typeface="Arial"/>
              <a:buChar char="-"/>
            </a:pPr>
            <a:r>
              <a:rPr b="1" lang="en" sz="1280">
                <a:latin typeface="Times New Roman"/>
                <a:ea typeface="Times New Roman"/>
                <a:cs typeface="Times New Roman"/>
                <a:sym typeface="Times New Roman"/>
              </a:rPr>
              <a:t>Processing Power</a:t>
            </a:r>
            <a:endParaRPr b="1" sz="1280">
              <a:latin typeface="Times New Roman"/>
              <a:ea typeface="Times New Roman"/>
              <a:cs typeface="Times New Roman"/>
              <a:sym typeface="Times New Roman"/>
            </a:endParaRPr>
          </a:p>
        </p:txBody>
      </p:sp>
      <p:pic>
        <p:nvPicPr>
          <p:cNvPr id="110" name="Google Shape;110;p19"/>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111" name="Google Shape;111;p19"/>
          <p:cNvPicPr preferRelativeResize="0"/>
          <p:nvPr/>
        </p:nvPicPr>
        <p:blipFill>
          <a:blip r:embed="rId4">
            <a:alphaModFix/>
          </a:blip>
          <a:stretch>
            <a:fillRect/>
          </a:stretch>
        </p:blipFill>
        <p:spPr>
          <a:xfrm>
            <a:off x="4572000" y="500925"/>
            <a:ext cx="2543445" cy="1828875"/>
          </a:xfrm>
          <a:prstGeom prst="rect">
            <a:avLst/>
          </a:prstGeom>
          <a:noFill/>
          <a:ln>
            <a:noFill/>
          </a:ln>
        </p:spPr>
      </p:pic>
      <p:pic>
        <p:nvPicPr>
          <p:cNvPr id="112" name="Google Shape;112;p19"/>
          <p:cNvPicPr preferRelativeResize="0"/>
          <p:nvPr/>
        </p:nvPicPr>
        <p:blipFill>
          <a:blip r:embed="rId5">
            <a:alphaModFix/>
          </a:blip>
          <a:stretch>
            <a:fillRect/>
          </a:stretch>
        </p:blipFill>
        <p:spPr>
          <a:xfrm>
            <a:off x="5954325" y="2647950"/>
            <a:ext cx="2720151" cy="19205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0"/>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FlockDB</a:t>
            </a:r>
            <a:endParaRPr sz="3000"/>
          </a:p>
          <a:p>
            <a:pPr indent="0" lvl="0" marL="0" rtl="0" algn="l">
              <a:spcBef>
                <a:spcPts val="0"/>
              </a:spcBef>
              <a:spcAft>
                <a:spcPts val="0"/>
              </a:spcAft>
              <a:buNone/>
            </a:pPr>
            <a:r>
              <a:t/>
            </a:r>
            <a:endParaRPr sz="3000"/>
          </a:p>
          <a:p>
            <a:pPr indent="0" lvl="0" marL="0" rtl="0" algn="just">
              <a:lnSpc>
                <a:spcPct val="115000"/>
              </a:lnSpc>
              <a:spcBef>
                <a:spcPts val="1200"/>
              </a:spcBef>
              <a:spcAft>
                <a:spcPts val="0"/>
              </a:spcAft>
              <a:buNone/>
            </a:pPr>
            <a:r>
              <a:rPr lang="en" sz="1400">
                <a:latin typeface="Times New Roman"/>
                <a:ea typeface="Times New Roman"/>
                <a:cs typeface="Times New Roman"/>
                <a:sym typeface="Times New Roman"/>
              </a:rPr>
              <a:t>Used by Twitter and Blogger</a:t>
            </a:r>
            <a:endParaRPr sz="1400">
              <a:latin typeface="Times New Roman"/>
              <a:ea typeface="Times New Roman"/>
              <a:cs typeface="Times New Roman"/>
              <a:sym typeface="Times New Roman"/>
            </a:endParaRPr>
          </a:p>
          <a:p>
            <a:pPr indent="0" lvl="0" marL="0" rtl="0" algn="l">
              <a:spcBef>
                <a:spcPts val="1200"/>
              </a:spcBef>
              <a:spcAft>
                <a:spcPts val="0"/>
              </a:spcAft>
              <a:buNone/>
            </a:pPr>
            <a:r>
              <a:t/>
            </a:r>
            <a:endParaRPr sz="3000"/>
          </a:p>
        </p:txBody>
      </p:sp>
      <p:pic>
        <p:nvPicPr>
          <p:cNvPr id="118" name="Google Shape;118;p20"/>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119" name="Google Shape;119;p20"/>
          <p:cNvPicPr preferRelativeResize="0"/>
          <p:nvPr/>
        </p:nvPicPr>
        <p:blipFill>
          <a:blip r:embed="rId4">
            <a:alphaModFix/>
          </a:blip>
          <a:stretch>
            <a:fillRect/>
          </a:stretch>
        </p:blipFill>
        <p:spPr>
          <a:xfrm>
            <a:off x="4640600" y="500925"/>
            <a:ext cx="2746050" cy="1670376"/>
          </a:xfrm>
          <a:prstGeom prst="rect">
            <a:avLst/>
          </a:prstGeom>
          <a:noFill/>
          <a:ln>
            <a:noFill/>
          </a:ln>
        </p:spPr>
      </p:pic>
      <p:pic>
        <p:nvPicPr>
          <p:cNvPr id="120" name="Google Shape;120;p20"/>
          <p:cNvPicPr preferRelativeResize="0"/>
          <p:nvPr/>
        </p:nvPicPr>
        <p:blipFill>
          <a:blip r:embed="rId5">
            <a:alphaModFix/>
          </a:blip>
          <a:stretch>
            <a:fillRect/>
          </a:stretch>
        </p:blipFill>
        <p:spPr>
          <a:xfrm>
            <a:off x="5810175" y="2856274"/>
            <a:ext cx="2883000" cy="17571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Neo4j</a:t>
            </a:r>
            <a:endParaRPr sz="3000"/>
          </a:p>
          <a:p>
            <a:pPr indent="0" lvl="0" marL="0" rtl="0" algn="l">
              <a:spcBef>
                <a:spcPts val="0"/>
              </a:spcBef>
              <a:spcAft>
                <a:spcPts val="0"/>
              </a:spcAft>
              <a:buNone/>
            </a:pPr>
            <a:r>
              <a:t/>
            </a:r>
            <a:endParaRPr sz="3000"/>
          </a:p>
          <a:p>
            <a:pPr indent="0" lvl="0" marL="0" rtl="0" algn="just">
              <a:lnSpc>
                <a:spcPct val="115000"/>
              </a:lnSpc>
              <a:spcBef>
                <a:spcPts val="1200"/>
              </a:spcBef>
              <a:spcAft>
                <a:spcPts val="0"/>
              </a:spcAft>
              <a:buNone/>
            </a:pPr>
            <a:r>
              <a:rPr lang="en" sz="1400">
                <a:latin typeface="Times New Roman"/>
                <a:ea typeface="Times New Roman"/>
                <a:cs typeface="Times New Roman"/>
                <a:sym typeface="Times New Roman"/>
              </a:rPr>
              <a:t>Completely new to Medium</a:t>
            </a:r>
            <a:endParaRPr sz="1400">
              <a:latin typeface="Times New Roman"/>
              <a:ea typeface="Times New Roman"/>
              <a:cs typeface="Times New Roman"/>
              <a:sym typeface="Times New Roman"/>
            </a:endParaRPr>
          </a:p>
          <a:p>
            <a:pPr indent="0" lvl="0" marL="0" rtl="0" algn="l">
              <a:spcBef>
                <a:spcPts val="1200"/>
              </a:spcBef>
              <a:spcAft>
                <a:spcPts val="0"/>
              </a:spcAft>
              <a:buNone/>
            </a:pPr>
            <a:r>
              <a:t/>
            </a:r>
            <a:endParaRPr sz="3000"/>
          </a:p>
        </p:txBody>
      </p:sp>
      <p:pic>
        <p:nvPicPr>
          <p:cNvPr id="126" name="Google Shape;126;p21"/>
          <p:cNvPicPr preferRelativeResize="0"/>
          <p:nvPr/>
        </p:nvPicPr>
        <p:blipFill rotWithShape="1">
          <a:blip r:embed="rId3">
            <a:alphaModFix/>
          </a:blip>
          <a:srcRect b="0" l="3599" r="68255" t="0"/>
          <a:stretch/>
        </p:blipFill>
        <p:spPr>
          <a:xfrm>
            <a:off x="8393200" y="0"/>
            <a:ext cx="750802" cy="661725"/>
          </a:xfrm>
          <a:prstGeom prst="rect">
            <a:avLst/>
          </a:prstGeom>
          <a:noFill/>
          <a:ln>
            <a:noFill/>
          </a:ln>
        </p:spPr>
      </p:pic>
      <p:pic>
        <p:nvPicPr>
          <p:cNvPr id="127" name="Google Shape;127;p21"/>
          <p:cNvPicPr preferRelativeResize="0"/>
          <p:nvPr/>
        </p:nvPicPr>
        <p:blipFill>
          <a:blip r:embed="rId4">
            <a:alphaModFix/>
          </a:blip>
          <a:stretch>
            <a:fillRect/>
          </a:stretch>
        </p:blipFill>
        <p:spPr>
          <a:xfrm>
            <a:off x="4572000" y="661725"/>
            <a:ext cx="2720150" cy="1917425"/>
          </a:xfrm>
          <a:prstGeom prst="rect">
            <a:avLst/>
          </a:prstGeom>
          <a:noFill/>
          <a:ln>
            <a:noFill/>
          </a:ln>
        </p:spPr>
      </p:pic>
      <p:pic>
        <p:nvPicPr>
          <p:cNvPr id="128" name="Google Shape;128;p21"/>
          <p:cNvPicPr preferRelativeResize="0"/>
          <p:nvPr/>
        </p:nvPicPr>
        <p:blipFill>
          <a:blip r:embed="rId5">
            <a:alphaModFix/>
          </a:blip>
          <a:stretch>
            <a:fillRect/>
          </a:stretch>
        </p:blipFill>
        <p:spPr>
          <a:xfrm>
            <a:off x="5954075" y="2804975"/>
            <a:ext cx="2515326" cy="1841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